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sldIdLst>
    <p:sldId id="264" r:id="rId2"/>
  </p:sldIdLst>
  <p:sldSz cx="7775575" cy="10907713"/>
  <p:notesSz cx="6735763" cy="9866313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5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FFCCFF"/>
    <a:srgbClr val="99FF99"/>
    <a:srgbClr val="3333FF"/>
    <a:srgbClr val="CCFFCC"/>
    <a:srgbClr val="FFC000"/>
    <a:srgbClr val="FFFF99"/>
    <a:srgbClr val="640000"/>
    <a:srgbClr val="3E0000"/>
    <a:srgbClr val="B00E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100" d="100"/>
          <a:sy n="100" d="100"/>
        </p:scale>
        <p:origin x="972" y="-246"/>
      </p:cViewPr>
      <p:guideLst>
        <p:guide orient="horz" pos="3435"/>
        <p:guide pos="24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0782" tIns="45391" rIns="90782" bIns="4539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6" y="0"/>
            <a:ext cx="2918830" cy="495029"/>
          </a:xfrm>
          <a:prstGeom prst="rect">
            <a:avLst/>
          </a:prstGeom>
        </p:spPr>
        <p:txBody>
          <a:bodyPr vert="horz" lIns="90782" tIns="45391" rIns="90782" bIns="45391" rtlCol="0"/>
          <a:lstStyle>
            <a:lvl1pPr algn="r">
              <a:defRPr sz="1200"/>
            </a:lvl1pPr>
          </a:lstStyle>
          <a:p>
            <a:fld id="{70F99883-74AE-4A2C-81B7-5B86A08198C0}" type="datetimeFigureOut">
              <a:rPr kumimoji="1" lang="ja-JP" altLang="en-US" smtClean="0"/>
              <a:t>2026/8/21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81225" y="1233488"/>
            <a:ext cx="2373313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82" tIns="45391" rIns="90782" bIns="4539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8"/>
            <a:ext cx="5388610" cy="3884861"/>
          </a:xfrm>
          <a:prstGeom prst="rect">
            <a:avLst/>
          </a:prstGeom>
        </p:spPr>
        <p:txBody>
          <a:bodyPr vert="horz" lIns="90782" tIns="45391" rIns="90782" bIns="4539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1292"/>
            <a:ext cx="2918830" cy="495028"/>
          </a:xfrm>
          <a:prstGeom prst="rect">
            <a:avLst/>
          </a:prstGeom>
        </p:spPr>
        <p:txBody>
          <a:bodyPr vert="horz" lIns="90782" tIns="45391" rIns="90782" bIns="4539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6" y="9371292"/>
            <a:ext cx="2918830" cy="495028"/>
          </a:xfrm>
          <a:prstGeom prst="rect">
            <a:avLst/>
          </a:prstGeom>
        </p:spPr>
        <p:txBody>
          <a:bodyPr vert="horz" lIns="90782" tIns="45391" rIns="90782" bIns="45391" rtlCol="0" anchor="b"/>
          <a:lstStyle>
            <a:lvl1pPr algn="r">
              <a:defRPr sz="1200"/>
            </a:lvl1pPr>
          </a:lstStyle>
          <a:p>
            <a:fld id="{ACD93CC5-A9B8-46A1-B8C3-70AA73E05D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002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71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正方形/長方形 21"/>
          <p:cNvSpPr/>
          <p:nvPr userDrawn="1"/>
        </p:nvSpPr>
        <p:spPr>
          <a:xfrm>
            <a:off x="0" y="0"/>
            <a:ext cx="7775575" cy="10907713"/>
          </a:xfrm>
          <a:prstGeom prst="rect">
            <a:avLst/>
          </a:prstGeom>
          <a:pattFill prst="narVert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571" y="10109836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8/21/2026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5659" y="10109836"/>
            <a:ext cx="2624257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91500" y="10109836"/>
            <a:ext cx="1749504" cy="580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48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77514" rtl="0" eaLnBrk="1" latinLnBrk="0" hangingPunct="1">
        <a:lnSpc>
          <a:spcPct val="90000"/>
        </a:lnSpc>
        <a:spcBef>
          <a:spcPct val="0"/>
        </a:spcBef>
        <a:buNone/>
        <a:defRPr kumimoji="1" sz="37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79" indent="-194379" algn="l" defTabSz="777514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kumimoji="1" sz="2381" kern="1200">
          <a:solidFill>
            <a:schemeClr val="tx1"/>
          </a:solidFill>
          <a:latin typeface="+mn-lt"/>
          <a:ea typeface="+mn-ea"/>
          <a:cs typeface="+mn-cs"/>
        </a:defRPr>
      </a:lvl1pPr>
      <a:lvl2pPr marL="5831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2041" kern="1200">
          <a:solidFill>
            <a:schemeClr val="tx1"/>
          </a:solidFill>
          <a:latin typeface="+mn-lt"/>
          <a:ea typeface="+mn-ea"/>
          <a:cs typeface="+mn-cs"/>
        </a:defRPr>
      </a:lvl2pPr>
      <a:lvl3pPr marL="971893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360650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749407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2138164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526922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915679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304436" indent="-194379" algn="l" defTabSz="777514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1pPr>
      <a:lvl2pPr marL="3887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77514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166271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4pPr>
      <a:lvl5pPr marL="1555029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5pPr>
      <a:lvl6pPr marL="1943786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6pPr>
      <a:lvl7pPr marL="2332543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7pPr>
      <a:lvl8pPr marL="2721300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8pPr>
      <a:lvl9pPr marL="3110057" algn="l" defTabSz="777514" rtl="0" eaLnBrk="1" latinLnBrk="0" hangingPunct="1">
        <a:defRPr kumimoji="1" sz="15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45D86B3E-8D1F-9D95-8418-A61894199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3550" y="-13114"/>
            <a:ext cx="7849125" cy="4941794"/>
          </a:xfrm>
          <a:prstGeom prst="rect">
            <a:avLst/>
          </a:prstGeom>
        </p:spPr>
      </p:pic>
      <p:sp>
        <p:nvSpPr>
          <p:cNvPr id="376" name="正方形/長方形 375"/>
          <p:cNvSpPr/>
          <p:nvPr/>
        </p:nvSpPr>
        <p:spPr>
          <a:xfrm>
            <a:off x="0" y="10010830"/>
            <a:ext cx="7775575" cy="91540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/>
        </p:nvSpPr>
        <p:spPr>
          <a:xfrm>
            <a:off x="975275" y="4528570"/>
            <a:ext cx="357141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6600" b="1" dirty="0">
                <a:ln w="28575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+mj-ea"/>
                <a:ea typeface="+mj-ea"/>
              </a:rPr>
              <a:t>９</a:t>
            </a:r>
            <a:r>
              <a:rPr lang="ja-JP" altLang="en-US" sz="3200" b="1" dirty="0">
                <a:ln w="28575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+mj-ea"/>
                <a:ea typeface="+mj-ea"/>
              </a:rPr>
              <a:t>月</a:t>
            </a:r>
            <a:r>
              <a:rPr lang="ja-JP" altLang="en-US" sz="6600" b="1" dirty="0">
                <a:ln w="28575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+mj-ea"/>
                <a:ea typeface="+mj-ea"/>
              </a:rPr>
              <a:t>２６</a:t>
            </a:r>
            <a:r>
              <a:rPr lang="ja-JP" altLang="en-US" sz="3200" b="1" dirty="0">
                <a:ln w="28575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+mj-ea"/>
                <a:ea typeface="+mj-ea"/>
              </a:rPr>
              <a:t>日</a:t>
            </a:r>
            <a:endParaRPr lang="ja-JP" altLang="en-US" sz="5400" b="1" dirty="0">
              <a:ln w="28575">
                <a:solidFill>
                  <a:schemeClr val="accent6">
                    <a:lumMod val="75000"/>
                  </a:schemeClr>
                </a:solidFill>
              </a:ln>
              <a:solidFill>
                <a:srgbClr val="FFFF00"/>
              </a:solidFill>
              <a:latin typeface="+mj-ea"/>
              <a:ea typeface="+mj-ea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341937" y="407460"/>
            <a:ext cx="6101069" cy="1926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5500"/>
              </a:lnSpc>
            </a:pPr>
            <a:r>
              <a:rPr lang="ja-JP" altLang="en-US" sz="600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FFFFFF"/>
                </a:solidFill>
                <a:effectLst>
                  <a:glow rad="203200">
                    <a:schemeClr val="accent6">
                      <a:lumMod val="60000"/>
                      <a:lumOff val="40000"/>
                      <a:alpha val="50000"/>
                    </a:schemeClr>
                  </a:glow>
                  <a:outerShdw blurRad="25400" dist="63500" dir="2700000" algn="tl" rotWithShape="0">
                    <a:srgbClr val="002060"/>
                  </a:outerShdw>
                </a:effectLst>
                <a:latin typeface="HGｺﾞｼｯｸE" panose="020B0909000000000000" pitchFamily="49" charset="-128"/>
                <a:ea typeface="HGｺﾞｼｯｸE" panose="020B0909000000000000" pitchFamily="49" charset="-128"/>
              </a:rPr>
              <a:t>　 札幌英藍高校</a:t>
            </a:r>
            <a:endParaRPr lang="en-US" altLang="ja-JP" sz="6000" dirty="0">
              <a:ln w="28575">
                <a:solidFill>
                  <a:srgbClr val="002060"/>
                </a:solidFill>
                <a:prstDash val="solid"/>
              </a:ln>
              <a:solidFill>
                <a:srgbClr val="FFFFFF"/>
              </a:solidFill>
              <a:effectLst>
                <a:glow rad="203200">
                  <a:schemeClr val="accent6">
                    <a:lumMod val="60000"/>
                    <a:lumOff val="40000"/>
                    <a:alpha val="50000"/>
                  </a:schemeClr>
                </a:glow>
                <a:outerShdw blurRad="25400" dist="63500" dir="2700000" algn="tl" rotWithShape="0">
                  <a:srgbClr val="002060"/>
                </a:outerShdw>
              </a:effectLst>
              <a:latin typeface="HGｺﾞｼｯｸE" panose="020B0909000000000000" pitchFamily="49" charset="-128"/>
              <a:ea typeface="HGｺﾞｼｯｸE" panose="020B0909000000000000" pitchFamily="49" charset="-128"/>
            </a:endParaRPr>
          </a:p>
          <a:p>
            <a:pPr>
              <a:lnSpc>
                <a:spcPts val="8800"/>
              </a:lnSpc>
            </a:pPr>
            <a:r>
              <a:rPr lang="ja-JP" altLang="en-US" sz="8000" spc="1260" dirty="0">
                <a:ln w="28575">
                  <a:solidFill>
                    <a:srgbClr val="002060"/>
                  </a:solidFill>
                  <a:prstDash val="solid"/>
                </a:ln>
                <a:solidFill>
                  <a:srgbClr val="99FF99"/>
                </a:solidFill>
                <a:effectLst>
                  <a:glow rad="203200">
                    <a:schemeClr val="accent6">
                      <a:lumMod val="60000"/>
                      <a:lumOff val="40000"/>
                      <a:alpha val="50000"/>
                    </a:schemeClr>
                  </a:glow>
                  <a:outerShdw blurRad="25400" dist="63500" dir="2700000" algn="tl" rotWithShape="0">
                    <a:srgbClr val="002060"/>
                  </a:outerShdw>
                </a:effectLst>
                <a:highlight>
                  <a:srgbClr val="FFFF00"/>
                </a:highlight>
                <a:latin typeface="HGｺﾞｼｯｸE" panose="020B0909000000000000" pitchFamily="49" charset="-128"/>
                <a:ea typeface="HGｺﾞｼｯｸE" panose="020B0909000000000000" pitchFamily="49" charset="-128"/>
              </a:rPr>
              <a:t>学校見学会</a:t>
            </a:r>
            <a:endParaRPr lang="en-US" altLang="ja-JP" sz="8000" spc="1260" dirty="0">
              <a:ln w="28575">
                <a:solidFill>
                  <a:srgbClr val="002060"/>
                </a:solidFill>
                <a:prstDash val="solid"/>
              </a:ln>
              <a:solidFill>
                <a:srgbClr val="99FF99"/>
              </a:solidFill>
              <a:effectLst>
                <a:glow rad="203200">
                  <a:schemeClr val="accent6">
                    <a:lumMod val="60000"/>
                    <a:lumOff val="40000"/>
                    <a:alpha val="50000"/>
                  </a:schemeClr>
                </a:glow>
                <a:outerShdw blurRad="25400" dist="63500" dir="2700000" algn="tl" rotWithShape="0">
                  <a:srgbClr val="002060"/>
                </a:outerShdw>
              </a:effectLst>
              <a:highlight>
                <a:srgbClr val="FFFF00"/>
              </a:highlight>
              <a:latin typeface="HGｺﾞｼｯｸE" panose="020B0909000000000000" pitchFamily="49" charset="-128"/>
              <a:ea typeface="HGｺﾞｼｯｸE" panose="020B0909000000000000" pitchFamily="49" charset="-128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4016058" y="4779222"/>
            <a:ext cx="31350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4400" dirty="0">
                <a:ln w="1905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+mj-ea"/>
                <a:ea typeface="+mj-ea"/>
              </a:rPr>
              <a:t>1</a:t>
            </a:r>
            <a:r>
              <a:rPr lang="en-US" altLang="ja-JP" sz="4400" dirty="0">
                <a:ln w="1905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+mj-ea"/>
                <a:ea typeface="+mj-ea"/>
              </a:rPr>
              <a:t>3</a:t>
            </a:r>
            <a:r>
              <a:rPr lang="ja-JP" altLang="en-US" sz="4400" dirty="0">
                <a:ln w="1905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+mj-ea"/>
                <a:ea typeface="+mj-ea"/>
              </a:rPr>
              <a:t>:</a:t>
            </a:r>
            <a:r>
              <a:rPr lang="en-US" altLang="ja-JP" sz="4400" dirty="0">
                <a:ln w="1905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+mj-ea"/>
                <a:ea typeface="+mj-ea"/>
              </a:rPr>
              <a:t>2</a:t>
            </a:r>
            <a:r>
              <a:rPr lang="ja-JP" altLang="en-US" sz="4400" dirty="0">
                <a:ln w="1905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+mj-ea"/>
                <a:ea typeface="+mj-ea"/>
              </a:rPr>
              <a:t>0</a:t>
            </a:r>
            <a:r>
              <a:rPr lang="ja-JP" altLang="en-US" sz="3200" dirty="0">
                <a:ln w="1905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+mj-ea"/>
                <a:ea typeface="+mj-ea"/>
              </a:rPr>
              <a:t>～</a:t>
            </a:r>
            <a:r>
              <a:rPr lang="ja-JP" altLang="en-US" sz="4400" dirty="0">
                <a:ln w="1905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+mj-ea"/>
                <a:ea typeface="+mj-ea"/>
              </a:rPr>
              <a:t>1</a:t>
            </a:r>
            <a:r>
              <a:rPr lang="en-US" altLang="ja-JP" sz="4400" dirty="0">
                <a:ln w="1905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+mj-ea"/>
                <a:ea typeface="+mj-ea"/>
              </a:rPr>
              <a:t>6</a:t>
            </a:r>
            <a:r>
              <a:rPr lang="ja-JP" altLang="en-US" sz="4400" dirty="0">
                <a:ln w="1905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+mj-ea"/>
                <a:ea typeface="+mj-ea"/>
              </a:rPr>
              <a:t>:</a:t>
            </a:r>
            <a:r>
              <a:rPr lang="en-US" altLang="ja-JP" sz="4400" dirty="0">
                <a:ln w="1905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+mj-ea"/>
                <a:ea typeface="+mj-ea"/>
              </a:rPr>
              <a:t>0</a:t>
            </a:r>
            <a:r>
              <a:rPr lang="ja-JP" altLang="en-US" sz="4400" dirty="0">
                <a:ln w="1905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+mj-ea"/>
                <a:ea typeface="+mj-ea"/>
              </a:rPr>
              <a:t>0</a:t>
            </a:r>
            <a:r>
              <a:rPr lang="ja-JP" altLang="en-US" sz="4800" dirty="0">
                <a:ln>
                  <a:solidFill>
                    <a:srgbClr val="002060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j-ea"/>
                <a:ea typeface="+mj-ea"/>
              </a:rPr>
              <a:t>　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638426" y="5559589"/>
            <a:ext cx="67831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dirty="0">
                <a:ln>
                  <a:solidFill>
                    <a:srgbClr val="002060"/>
                  </a:solidFill>
                </a:ln>
                <a:solidFill>
                  <a:srgbClr val="FF6699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■</a:t>
            </a:r>
            <a:r>
              <a:rPr lang="ja-JP" altLang="en-US" sz="2000" b="1" dirty="0">
                <a:ln>
                  <a:solidFill>
                    <a:srgbClr val="002060"/>
                  </a:solidFill>
                </a:ln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会　場</a:t>
            </a:r>
            <a:r>
              <a:rPr lang="ja-JP" altLang="en-US" sz="2000" dirty="0">
                <a:ln>
                  <a:solidFill>
                    <a:srgbClr val="002060"/>
                  </a:solidFill>
                </a:ln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</a:t>
            </a:r>
            <a:r>
              <a:rPr lang="ja-JP" altLang="en-US" sz="2000" b="1" dirty="0">
                <a:ln>
                  <a:solidFill>
                    <a:srgbClr val="002060"/>
                  </a:solidFill>
                </a:ln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： 本校第一体育館  </a:t>
            </a:r>
            <a:r>
              <a:rPr lang="en-US" altLang="ja-JP" sz="1400" dirty="0">
                <a:ln>
                  <a:solidFill>
                    <a:srgbClr val="002060"/>
                  </a:solidFill>
                </a:ln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(</a:t>
            </a:r>
            <a:r>
              <a:rPr lang="ja-JP" altLang="en-US" sz="1400" dirty="0">
                <a:ln>
                  <a:solidFill>
                    <a:srgbClr val="002060"/>
                  </a:solidFill>
                </a:ln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受付 </a:t>
            </a:r>
            <a:r>
              <a:rPr lang="en-US" altLang="ja-JP" sz="1400" dirty="0">
                <a:ln>
                  <a:solidFill>
                    <a:srgbClr val="002060"/>
                  </a:solidFill>
                </a:ln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12:50</a:t>
            </a:r>
            <a:r>
              <a:rPr lang="ja-JP" altLang="en-US" sz="1400" dirty="0">
                <a:ln>
                  <a:solidFill>
                    <a:srgbClr val="002060"/>
                  </a:solidFill>
                </a:ln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～</a:t>
            </a:r>
            <a:r>
              <a:rPr lang="ja-JP" altLang="en-US" sz="1200" b="1" dirty="0">
                <a:ln>
                  <a:solidFill>
                    <a:srgbClr val="002060"/>
                  </a:solidFill>
                </a:ln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生徒玄関よりお入りください</a:t>
            </a:r>
            <a:r>
              <a:rPr lang="en-US" altLang="ja-JP" sz="1400" dirty="0">
                <a:ln>
                  <a:solidFill>
                    <a:srgbClr val="002060"/>
                  </a:solidFill>
                </a:ln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)</a:t>
            </a:r>
            <a:endParaRPr lang="ja-JP" altLang="en-US" sz="1400" dirty="0">
              <a:ln>
                <a:solidFill>
                  <a:srgbClr val="002060"/>
                </a:solidFill>
              </a:ln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365" name="正方形/長方形 364"/>
          <p:cNvSpPr/>
          <p:nvPr/>
        </p:nvSpPr>
        <p:spPr>
          <a:xfrm>
            <a:off x="960082" y="4467372"/>
            <a:ext cx="1207372" cy="40011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ja-JP" altLang="en-US" sz="2000" b="1" dirty="0">
                <a:ln w="19050"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FF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令和８年</a:t>
            </a:r>
          </a:p>
        </p:txBody>
      </p:sp>
      <p:sp>
        <p:nvSpPr>
          <p:cNvPr id="372" name="角丸四角形 371"/>
          <p:cNvSpPr/>
          <p:nvPr/>
        </p:nvSpPr>
        <p:spPr>
          <a:xfrm>
            <a:off x="3594834" y="4976892"/>
            <a:ext cx="535321" cy="535321"/>
          </a:xfrm>
          <a:prstGeom prst="roundRect">
            <a:avLst>
              <a:gd name="adj" fmla="val 3446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1" name="正方形/長方形 370"/>
          <p:cNvSpPr/>
          <p:nvPr/>
        </p:nvSpPr>
        <p:spPr>
          <a:xfrm>
            <a:off x="3545674" y="4525895"/>
            <a:ext cx="591069" cy="138499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800" b="1" dirty="0">
                <a:solidFill>
                  <a:srgbClr val="FFFF00"/>
                </a:solidFill>
                <a:latin typeface="+mj-ea"/>
                <a:ea typeface="+mj-ea"/>
              </a:rPr>
              <a:t>　土</a:t>
            </a:r>
            <a:endParaRPr lang="en-US" altLang="ja-JP" sz="2800" b="1" dirty="0">
              <a:solidFill>
                <a:srgbClr val="FFFF00"/>
              </a:solidFill>
              <a:latin typeface="+mj-ea"/>
              <a:ea typeface="+mj-ea"/>
            </a:endParaRPr>
          </a:p>
          <a:p>
            <a:pPr algn="ctr"/>
            <a:endParaRPr lang="ja-JP" altLang="en-US" sz="2800" b="1" dirty="0">
              <a:solidFill>
                <a:srgbClr val="FFFF00"/>
              </a:solidFill>
              <a:latin typeface="+mj-ea"/>
              <a:ea typeface="+mj-ea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9921" y="10173526"/>
            <a:ext cx="13905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1200" dirty="0">
                <a:solidFill>
                  <a:schemeClr val="bg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お問合せ</a:t>
            </a:r>
            <a:r>
              <a:rPr lang="ja-JP" altLang="en-US" sz="1800" b="1" dirty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</a:t>
            </a:r>
            <a:r>
              <a:rPr lang="en-US" altLang="ja-JP" sz="1800" b="1" dirty="0"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 </a:t>
            </a:r>
            <a:endParaRPr lang="ja-JP" altLang="en-US" sz="1800" b="1" dirty="0">
              <a:solidFill>
                <a:schemeClr val="bg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52" name="テキスト ボックス 18"/>
          <p:cNvSpPr txBox="1"/>
          <p:nvPr/>
        </p:nvSpPr>
        <p:spPr>
          <a:xfrm>
            <a:off x="1185849" y="10166184"/>
            <a:ext cx="3005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 marL="0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504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9007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511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8015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518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7022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6526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6029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2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北海道札幌英藍高等学校</a:t>
            </a:r>
            <a:endParaRPr lang="en-US" altLang="ja-JP" sz="20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5" name="正方形/長方形 34"/>
          <p:cNvSpPr/>
          <p:nvPr/>
        </p:nvSpPr>
        <p:spPr>
          <a:xfrm>
            <a:off x="1019135" y="9426055"/>
            <a:ext cx="60901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3200" b="1" spc="60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70C0"/>
                </a:solidFill>
                <a:effectLst>
                  <a:glow rad="177800">
                    <a:srgbClr val="FF6699">
                      <a:alpha val="40000"/>
                    </a:srgbClr>
                  </a:glow>
                </a:effectLst>
                <a:latin typeface="+mj-ea"/>
                <a:ea typeface="+mj-ea"/>
              </a:rPr>
              <a:t>未来の自分をデザインしよう</a:t>
            </a:r>
          </a:p>
        </p:txBody>
      </p:sp>
      <p:sp>
        <p:nvSpPr>
          <p:cNvPr id="37" name="正方形/長方形 36"/>
          <p:cNvSpPr/>
          <p:nvPr/>
        </p:nvSpPr>
        <p:spPr>
          <a:xfrm>
            <a:off x="646925" y="6023769"/>
            <a:ext cx="51743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</a:pPr>
            <a:r>
              <a:rPr lang="ja-JP" altLang="en-US" sz="2000" b="1" dirty="0">
                <a:ln>
                  <a:solidFill>
                    <a:srgbClr val="002060"/>
                  </a:solidFill>
                </a:ln>
                <a:solidFill>
                  <a:srgbClr val="FF6699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■</a:t>
            </a:r>
            <a:r>
              <a:rPr lang="ja-JP" altLang="en-US" sz="2000" b="1" dirty="0">
                <a:ln>
                  <a:solidFill>
                    <a:srgbClr val="002060"/>
                  </a:solidFill>
                </a:ln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対　象 ： 中学校３年生と保護者の方 </a:t>
            </a:r>
            <a:r>
              <a:rPr lang="ja-JP" altLang="en-US" sz="1800" b="1" dirty="0">
                <a:ln>
                  <a:solidFill>
                    <a:srgbClr val="002060"/>
                  </a:solidFill>
                </a:ln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等</a:t>
            </a:r>
          </a:p>
        </p:txBody>
      </p:sp>
      <p:sp>
        <p:nvSpPr>
          <p:cNvPr id="41" name="正方形/長方形 40"/>
          <p:cNvSpPr/>
          <p:nvPr/>
        </p:nvSpPr>
        <p:spPr>
          <a:xfrm>
            <a:off x="559769" y="6784776"/>
            <a:ext cx="6317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ja-JP" altLang="en-US" sz="2000" b="1" dirty="0">
                <a:ln>
                  <a:solidFill>
                    <a:srgbClr val="002060"/>
                  </a:solidFill>
                </a:ln>
                <a:solidFill>
                  <a:srgbClr val="FF6699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■</a:t>
            </a:r>
            <a:r>
              <a:rPr lang="ja-JP" altLang="en-US" sz="2000" b="1" dirty="0">
                <a:ln>
                  <a:solidFill>
                    <a:srgbClr val="002060"/>
                  </a:solidFill>
                </a:ln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内　容 ： 授業見学、学校概要の説明、紹介ビデオ　　　　　　　　　　　　    　　</a:t>
            </a:r>
            <a:r>
              <a:rPr lang="ja-JP" altLang="en-US" sz="20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　</a:t>
            </a:r>
            <a:r>
              <a:rPr lang="ja-JP" altLang="en-US" sz="2000" b="1" dirty="0">
                <a:ln>
                  <a:solidFill>
                    <a:srgbClr val="002060"/>
                  </a:solidFill>
                </a:ln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　　　</a:t>
            </a:r>
            <a:r>
              <a:rPr lang="ja-JP" altLang="en-US" sz="2000" b="1" dirty="0">
                <a:ln>
                  <a:solidFill>
                    <a:srgbClr val="002060"/>
                  </a:solidFill>
                </a:ln>
                <a:solidFill>
                  <a:schemeClr val="bg1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　　　　　　　　　　　　　</a:t>
            </a:r>
            <a:endParaRPr lang="ja-JP" altLang="en-US" sz="1600" b="1" dirty="0">
              <a:ln>
                <a:solidFill>
                  <a:srgbClr val="002060"/>
                </a:solidFill>
              </a:ln>
              <a:solidFill>
                <a:schemeClr val="bg1"/>
              </a:solidFill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43" name="正方形/長方形 42"/>
          <p:cNvSpPr/>
          <p:nvPr/>
        </p:nvSpPr>
        <p:spPr>
          <a:xfrm>
            <a:off x="646925" y="7381543"/>
            <a:ext cx="581129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dirty="0">
                <a:ln>
                  <a:solidFill>
                    <a:srgbClr val="002060"/>
                  </a:solidFill>
                </a:ln>
                <a:solidFill>
                  <a:srgbClr val="FF6699"/>
                </a:solidFill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■</a:t>
            </a:r>
            <a:r>
              <a:rPr lang="ja-JP" altLang="en-US" sz="2000" dirty="0">
                <a:ln>
                  <a:solidFill>
                    <a:srgbClr val="002060"/>
                  </a:solidFill>
                </a:ln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お申込み方法   </a:t>
            </a:r>
            <a:r>
              <a:rPr lang="en-US" altLang="ja-JP" sz="2000" b="1" dirty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sz="1600" b="1" dirty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申込み締切：</a:t>
            </a:r>
            <a:r>
              <a:rPr lang="en-US" altLang="ja-JP" sz="1600" b="1" dirty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9</a:t>
            </a:r>
            <a:r>
              <a:rPr lang="ja-JP" altLang="en-US" sz="1600" b="1" dirty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月</a:t>
            </a:r>
            <a:r>
              <a:rPr lang="en-US" altLang="ja-JP" sz="1600" b="1" dirty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15</a:t>
            </a:r>
            <a:r>
              <a:rPr lang="ja-JP" altLang="en-US" sz="1600" b="1" dirty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日（火）</a:t>
            </a:r>
            <a:r>
              <a:rPr lang="en-US" altLang="ja-JP" sz="1600" b="1" dirty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17:00</a:t>
            </a:r>
            <a:r>
              <a:rPr lang="en-US" altLang="ja-JP" sz="2000" b="1" dirty="0">
                <a:ln>
                  <a:solidFill>
                    <a:srgbClr val="002060"/>
                  </a:solidFill>
                </a:ln>
                <a:solidFill>
                  <a:srgbClr val="FFFF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  <a:endParaRPr lang="ja-JP" altLang="en-US" sz="2000" b="1" dirty="0">
              <a:ln>
                <a:solidFill>
                  <a:srgbClr val="002060"/>
                </a:solidFill>
              </a:ln>
              <a:solidFill>
                <a:srgbClr val="FFFF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9" name="テキスト ボックス 29"/>
          <p:cNvSpPr txBox="1"/>
          <p:nvPr/>
        </p:nvSpPr>
        <p:spPr>
          <a:xfrm>
            <a:off x="1034711" y="7792085"/>
            <a:ext cx="459109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504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9007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511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8015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518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7022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6526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6029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938" indent="-261938"/>
            <a:r>
              <a:rPr lang="ja-JP" altLang="en-US" sz="14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・参加希望の方は、右のＱＲコードから「登録フォーム」へ移動の上、必要事項を入力し登録してください。</a:t>
            </a:r>
            <a:endParaRPr lang="en-US" altLang="ja-JP" sz="1400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261938" indent="-261938"/>
            <a:r>
              <a:rPr lang="ja-JP" altLang="en-US" sz="14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・</a:t>
            </a:r>
            <a:r>
              <a:rPr lang="ja-JP" altLang="en-US" sz="14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詳細につきましては、本校ホームページを御覧ください。</a:t>
            </a:r>
          </a:p>
        </p:txBody>
      </p:sp>
      <p:pic>
        <p:nvPicPr>
          <p:cNvPr id="56" name="図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938" y="8602559"/>
            <a:ext cx="807713" cy="788708"/>
          </a:xfrm>
          <a:prstGeom prst="rect">
            <a:avLst/>
          </a:prstGeom>
        </p:spPr>
      </p:pic>
      <p:sp>
        <p:nvSpPr>
          <p:cNvPr id="58" name="テキスト ボックス 57"/>
          <p:cNvSpPr txBox="1"/>
          <p:nvPr/>
        </p:nvSpPr>
        <p:spPr>
          <a:xfrm>
            <a:off x="5683724" y="8961086"/>
            <a:ext cx="864000" cy="261454"/>
          </a:xfrm>
          <a:prstGeom prst="roundRect">
            <a:avLst/>
          </a:prstGeom>
          <a:noFill/>
          <a:ln w="44450" cap="flat" cmpd="dbl" algn="ctr">
            <a:noFill/>
            <a:prstDash val="solid"/>
            <a:miter lim="800000"/>
          </a:ln>
          <a:effectLst/>
        </p:spPr>
        <p:txBody>
          <a:bodyPr wrap="square" lIns="36000" tIns="0" rIns="36000" bIns="36000" rtlCol="0">
            <a:noAutofit/>
          </a:bodyPr>
          <a:lstStyle/>
          <a:p>
            <a:pPr algn="ctr" defTabSz="914400">
              <a:defRPr/>
            </a:pPr>
            <a:r>
              <a:rPr kumimoji="1" lang="ja-JP" altLang="en-US" sz="900" kern="0" dirty="0">
                <a:solidFill>
                  <a:prstClr val="black"/>
                </a:solidFill>
                <a:latin typeface="HGｺﾞｼｯｸM" panose="020B0609000000000000" pitchFamily="49" charset="-128"/>
                <a:ea typeface="HGｺﾞｼｯｸM" panose="020B0609000000000000" pitchFamily="49" charset="-128"/>
              </a:rPr>
              <a:t>本校ＨＰ</a:t>
            </a:r>
            <a:endParaRPr kumimoji="1" lang="en-US" altLang="ja-JP" sz="900" kern="0" dirty="0">
              <a:solidFill>
                <a:prstClr val="black"/>
              </a:solidFill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</p:txBody>
      </p:sp>
      <p:sp>
        <p:nvSpPr>
          <p:cNvPr id="40" name="テキスト ボックス 29"/>
          <p:cNvSpPr txBox="1"/>
          <p:nvPr/>
        </p:nvSpPr>
        <p:spPr>
          <a:xfrm>
            <a:off x="1146809" y="8813014"/>
            <a:ext cx="48510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504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9007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511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8015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518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7022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6526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6029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/>
            <a:r>
              <a:rPr lang="en-US" altLang="ja-JP" sz="1200" dirty="0">
                <a:solidFill>
                  <a:srgbClr val="002060"/>
                </a:solidFill>
                <a:latin typeface="HGｺﾞｼｯｸM" panose="020B0609000000000000" pitchFamily="49" charset="-128"/>
                <a:ea typeface="HGｺﾞｼｯｸM" panose="020B0609000000000000" pitchFamily="49" charset="-128"/>
              </a:rPr>
              <a:t>※</a:t>
            </a:r>
            <a:r>
              <a:rPr lang="ja-JP" altLang="en-US" sz="1200" dirty="0">
                <a:solidFill>
                  <a:srgbClr val="002060"/>
                </a:solidFill>
                <a:latin typeface="HGｺﾞｼｯｸM" panose="020B0609000000000000" pitchFamily="49" charset="-128"/>
                <a:ea typeface="HGｺﾞｼｯｸM" panose="020B0609000000000000" pitchFamily="49" charset="-128"/>
              </a:rPr>
              <a:t>参加される方は、上履きと下足袋等をご持参ください。</a:t>
            </a:r>
            <a:endParaRPr lang="en-US" altLang="ja-JP" sz="1200" dirty="0">
              <a:solidFill>
                <a:srgbClr val="002060"/>
              </a:solidFill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  <a:p>
            <a:pPr marL="180975" indent="-180975"/>
            <a:r>
              <a:rPr lang="en-US" altLang="ja-JP" sz="1200" dirty="0">
                <a:solidFill>
                  <a:srgbClr val="002060"/>
                </a:solidFill>
                <a:latin typeface="HGｺﾞｼｯｸM" panose="020B0609000000000000" pitchFamily="49" charset="-128"/>
                <a:ea typeface="HGｺﾞｼｯｸM" panose="020B0609000000000000" pitchFamily="49" charset="-128"/>
              </a:rPr>
              <a:t>※</a:t>
            </a:r>
            <a:r>
              <a:rPr lang="ja-JP" altLang="en-US" sz="1200" dirty="0">
                <a:solidFill>
                  <a:srgbClr val="002060"/>
                </a:solidFill>
                <a:latin typeface="HGｺﾞｼｯｸM" panose="020B0609000000000000" pitchFamily="49" charset="-128"/>
                <a:ea typeface="HGｺﾞｼｯｸM" panose="020B0609000000000000" pitchFamily="49" charset="-128"/>
              </a:rPr>
              <a:t>十分な駐車スペースの確保が難しいため、当日は公共交通機関でお越しください。</a:t>
            </a:r>
            <a:endParaRPr lang="en-US" altLang="ja-JP" sz="1200" dirty="0">
              <a:solidFill>
                <a:srgbClr val="002060"/>
              </a:solidFill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678" y="341419"/>
            <a:ext cx="1057481" cy="960140"/>
          </a:xfrm>
          <a:prstGeom prst="rect">
            <a:avLst/>
          </a:prstGeom>
          <a:ln>
            <a:noFill/>
          </a:ln>
          <a:effectLst>
            <a:outerShdw blurRad="127000" dist="63500" dir="2700000" sx="106000" sy="106000" algn="tl" rotWithShape="0">
              <a:schemeClr val="accent6">
                <a:lumMod val="50000"/>
                <a:alpha val="93000"/>
              </a:scheme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45" name="テキスト ボックス 29"/>
          <p:cNvSpPr txBox="1"/>
          <p:nvPr/>
        </p:nvSpPr>
        <p:spPr>
          <a:xfrm>
            <a:off x="1012079" y="6421280"/>
            <a:ext cx="6236151" cy="30777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>
            <a:defPPr>
              <a:defRPr lang="ja-JP"/>
            </a:defPPr>
            <a:lvl1pPr marL="0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504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9007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511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8015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518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7022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6526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6029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1938" indent="-261938"/>
            <a:r>
              <a:rPr lang="ja-JP" altLang="en-US" sz="1400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・中学校、義務教育学校の教職員の方の参加も可能です。</a:t>
            </a:r>
            <a:endParaRPr lang="ja-JP" altLang="en-US" sz="1400" b="1" dirty="0">
              <a:solidFill>
                <a:srgbClr val="00206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250040" y="10445004"/>
            <a:ext cx="31715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URL  http://www.eiai.hokkaido-c.ed.jp</a:t>
            </a:r>
            <a:endParaRPr kumimoji="1" lang="ja-JP" altLang="en-US" sz="10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4250040" y="10264929"/>
            <a:ext cx="34261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TEL  (011)771-2004   FAX  (011)771-2013</a:t>
            </a:r>
            <a:endParaRPr kumimoji="1" lang="ja-JP" altLang="en-US" sz="10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4250039" y="10065140"/>
            <a:ext cx="31715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〒</a:t>
            </a:r>
            <a:r>
              <a:rPr kumimoji="1" lang="en-US" altLang="ja-JP" sz="1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002-8053 </a:t>
            </a:r>
            <a:r>
              <a:rPr kumimoji="1" lang="ja-JP" altLang="en-US" sz="1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札幌市北区篠路町篠路</a:t>
            </a:r>
            <a:r>
              <a:rPr kumimoji="1" lang="en-US" altLang="ja-JP" sz="1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372</a:t>
            </a:r>
            <a:r>
              <a:rPr lang="ja-JP" altLang="en-US" sz="1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番地</a:t>
            </a:r>
            <a:r>
              <a:rPr kumimoji="1" lang="en-US" altLang="ja-JP" sz="10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67</a:t>
            </a:r>
            <a:endParaRPr kumimoji="1" lang="ja-JP" altLang="en-US" sz="100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0" name="テキスト ボックス 49"/>
          <p:cNvSpPr txBox="1"/>
          <p:nvPr/>
        </p:nvSpPr>
        <p:spPr>
          <a:xfrm>
            <a:off x="5454663" y="8057841"/>
            <a:ext cx="1083219" cy="261454"/>
          </a:xfrm>
          <a:prstGeom prst="roundRect">
            <a:avLst/>
          </a:prstGeom>
          <a:noFill/>
          <a:ln w="44450" cap="flat" cmpd="dbl" algn="ctr">
            <a:noFill/>
            <a:prstDash val="solid"/>
            <a:miter lim="800000"/>
          </a:ln>
          <a:effectLst/>
        </p:spPr>
        <p:txBody>
          <a:bodyPr wrap="square" lIns="36000" tIns="0" rIns="36000" bIns="36000" rtlCol="0">
            <a:noAutofit/>
          </a:bodyPr>
          <a:lstStyle/>
          <a:p>
            <a:pPr algn="ctr" defTabSz="914400">
              <a:defRPr/>
            </a:pPr>
            <a:r>
              <a:rPr lang="ja-JP" altLang="en-US" sz="900" kern="0" dirty="0">
                <a:solidFill>
                  <a:prstClr val="black"/>
                </a:solidFill>
                <a:latin typeface="HGｺﾞｼｯｸM" panose="020B0609000000000000" pitchFamily="49" charset="-128"/>
                <a:ea typeface="HGｺﾞｼｯｸM" panose="020B0609000000000000" pitchFamily="49" charset="-128"/>
              </a:rPr>
              <a:t>登録フォーム</a:t>
            </a:r>
            <a:endParaRPr kumimoji="1" lang="en-US" altLang="ja-JP" sz="900" kern="0" dirty="0">
              <a:solidFill>
                <a:prstClr val="black"/>
              </a:solidFill>
              <a:latin typeface="HGｺﾞｼｯｸM" panose="020B0609000000000000" pitchFamily="49" charset="-128"/>
              <a:ea typeface="HGｺﾞｼｯｸM" panose="020B0609000000000000" pitchFamily="49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75D2D1D-9E95-2596-4B56-BD2949D0F9C9}"/>
              </a:ext>
            </a:extLst>
          </p:cNvPr>
          <p:cNvSpPr txBox="1"/>
          <p:nvPr/>
        </p:nvSpPr>
        <p:spPr>
          <a:xfrm>
            <a:off x="6397938" y="1217027"/>
            <a:ext cx="1278239" cy="10781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kumimoji="1" lang="ja-JP" altLang="en-US" sz="2200" b="1" dirty="0">
                <a:latin typeface="+mn-ea"/>
              </a:rPr>
              <a:t>開催の　お知らせ</a:t>
            </a:r>
            <a:endParaRPr kumimoji="1" lang="en-US" altLang="ja-JP" sz="2200" b="1" dirty="0">
              <a:latin typeface="+mn-ea"/>
            </a:endParaRPr>
          </a:p>
          <a:p>
            <a:endParaRPr kumimoji="1" lang="ja-JP" alt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A86A9E1-6EEB-EA7D-3875-281766C8CB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6743" y="7570562"/>
            <a:ext cx="838908" cy="838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40A858DD-43D3-964A-FCED-3BC95E99EE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205" y="2380510"/>
            <a:ext cx="1938332" cy="1360785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BF43EEC2-ED7A-EEDF-7C28-05193699DA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626" y="2685688"/>
            <a:ext cx="2733885" cy="1822590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4AB249F3-4151-F62B-32EF-0E06DAA547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825" y="2912814"/>
            <a:ext cx="2577358" cy="1891976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FCB801BC-F9E2-3B89-CC4E-795F4BDFDFC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64638">
            <a:off x="3129608" y="3597832"/>
            <a:ext cx="1994065" cy="1329376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33E12D6-CE31-28DC-695C-37AD60E1C487}"/>
              </a:ext>
            </a:extLst>
          </p:cNvPr>
          <p:cNvSpPr txBox="1"/>
          <p:nvPr/>
        </p:nvSpPr>
        <p:spPr>
          <a:xfrm>
            <a:off x="1008565" y="7081117"/>
            <a:ext cx="6236151" cy="401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i="0" u="none" strike="noStrike" kern="1200" cap="none" spc="0" normalizeH="0" baseline="0" noProof="0" dirty="0">
                <a:ln>
                  <a:solidFill>
                    <a:srgbClr val="002060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+mn-cs"/>
              </a:rPr>
              <a:t>　　　　上映 等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16845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青緑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51.pptx" id="{D8CEF92E-E621-4889-A2C4-D44EA4896D94}" vid="{7BA0B976-7AA0-4750-86DE-53A6EBAC7E76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51</Template>
  <TotalTime>63</TotalTime>
  <Words>222</Words>
  <Application>Microsoft Office PowerPoint</Application>
  <PresentationFormat>ユーザー設定</PresentationFormat>
  <Paragraphs>25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2" baseType="lpstr">
      <vt:lpstr>BIZ UDPゴシック</vt:lpstr>
      <vt:lpstr>BIZ UDゴシック</vt:lpstr>
      <vt:lpstr>HGP創英角ｺﾞｼｯｸUB</vt:lpstr>
      <vt:lpstr>HGｺﾞｼｯｸE</vt:lpstr>
      <vt:lpstr>HGｺﾞｼｯｸM</vt:lpstr>
      <vt:lpstr>ＭＳ Ｐゴシック</vt:lpstr>
      <vt:lpstr>UD デジタル 教科書体 NP-B</vt:lpstr>
      <vt:lpstr>メイリオ</vt:lpstr>
      <vt:lpstr>Arial</vt:lpstr>
      <vt:lpstr>Calibri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英藍_009</cp:lastModifiedBy>
  <cp:revision>4</cp:revision>
  <cp:lastPrinted>2026-08-21T07:12:58Z</cp:lastPrinted>
  <dcterms:created xsi:type="dcterms:W3CDTF">2014-07-29T05:44:25Z</dcterms:created>
  <dcterms:modified xsi:type="dcterms:W3CDTF">2026-08-21T07:30:30Z</dcterms:modified>
</cp:coreProperties>
</file>